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notesMasterIdLst>
    <p:notesMasterId r:id="rId13"/>
  </p:notesMasterIdLst>
  <p:sldIdLst>
    <p:sldId id="269" r:id="rId2"/>
    <p:sldId id="267" r:id="rId3"/>
    <p:sldId id="258" r:id="rId4"/>
    <p:sldId id="259" r:id="rId5"/>
    <p:sldId id="257" r:id="rId6"/>
    <p:sldId id="260" r:id="rId7"/>
    <p:sldId id="256" r:id="rId8"/>
    <p:sldId id="261" r:id="rId9"/>
    <p:sldId id="264" r:id="rId10"/>
    <p:sldId id="265" r:id="rId11"/>
    <p:sldId id="268" r:id="rId12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99" autoAdjust="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324E8-F67A-4B2F-A8DC-E963DBF4DE0F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895F4-C035-4C27-B05A-D5375BC93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577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895F4-C035-4C27-B05A-D5375BC9358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41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3C68-A461-40F5-9189-D28B7E3CCE83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7346-4CFF-4E29-9148-13A3B628C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9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3C68-A461-40F5-9189-D28B7E3CCE83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7346-4CFF-4E29-9148-13A3B628C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52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3C68-A461-40F5-9189-D28B7E3CCE83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7346-4CFF-4E29-9148-13A3B628C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2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3C68-A461-40F5-9189-D28B7E3CCE83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7346-4CFF-4E29-9148-13A3B628C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9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3C68-A461-40F5-9189-D28B7E3CCE83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7346-4CFF-4E29-9148-13A3B628C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26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3C68-A461-40F5-9189-D28B7E3CCE83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7346-4CFF-4E29-9148-13A3B628C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6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3C68-A461-40F5-9189-D28B7E3CCE83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7346-4CFF-4E29-9148-13A3B628C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20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3C68-A461-40F5-9189-D28B7E3CCE83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7346-4CFF-4E29-9148-13A3B628C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2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3C68-A461-40F5-9189-D28B7E3CCE83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7346-4CFF-4E29-9148-13A3B628C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0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3C68-A461-40F5-9189-D28B7E3CCE83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7346-4CFF-4E29-9148-13A3B628C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89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3C68-A461-40F5-9189-D28B7E3CCE83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7346-4CFF-4E29-9148-13A3B628C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13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73C68-A461-40F5-9189-D28B7E3CCE83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27346-4CFF-4E29-9148-13A3B628C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97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ile4all.ru/uploads/posts/2011-04/1304146616_in_days_of_war_21457_2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pace-memorial.narod.ru/img16/ljapunov-aa2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hyperlink" Target="http://victory.mil.ru/lib/reel/01/448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fish.ru/ums/Planshet/images/pl-f-st18.gi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463" y="365125"/>
            <a:ext cx="11664460" cy="146050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1430"/>
                <a:solidFill>
                  <a:srgbClr val="DA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       МАТЕМАТИКИ В ГОДЫ</a:t>
            </a:r>
            <a:br>
              <a:rPr lang="ru-RU" b="1" dirty="0" smtClean="0">
                <a:ln w="11430"/>
                <a:solidFill>
                  <a:srgbClr val="DA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</a:br>
            <a:r>
              <a:rPr lang="ru-RU" b="1" dirty="0" smtClean="0">
                <a:ln w="11430"/>
                <a:solidFill>
                  <a:srgbClr val="DA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 ВЕЛИКОЙ  </a:t>
            </a:r>
            <a:r>
              <a:rPr lang="ru-RU" b="1" dirty="0">
                <a:ln w="11430"/>
                <a:solidFill>
                  <a:srgbClr val="DA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ОТЕЧЕСТВЕННОЙ  </a:t>
            </a:r>
            <a:br>
              <a:rPr lang="ru-RU" b="1" dirty="0">
                <a:ln w="11430"/>
                <a:solidFill>
                  <a:srgbClr val="DA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</a:br>
            <a:r>
              <a:rPr lang="ru-RU" b="1" dirty="0">
                <a:ln w="11430"/>
                <a:solidFill>
                  <a:srgbClr val="DA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ru-RU" b="1" dirty="0" smtClean="0">
                <a:ln w="11430"/>
                <a:solidFill>
                  <a:srgbClr val="DA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               ВОЙНЫ</a:t>
            </a:r>
            <a:endParaRPr lang="ru-RU" dirty="0"/>
          </a:p>
        </p:txBody>
      </p:sp>
      <p:pic>
        <p:nvPicPr>
          <p:cNvPr id="6" name="Picture 6" descr="C:\Documents and Settings\Ирина\Рабочий стол\все по математике\математика все\математика и война\481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052"/>
          <a:stretch>
            <a:fillRect/>
          </a:stretch>
        </p:blipFill>
        <p:spPr bwMode="auto">
          <a:xfrm>
            <a:off x="2205862" y="2041412"/>
            <a:ext cx="6300768" cy="4392488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27960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468923"/>
            <a:ext cx="5181600" cy="5775203"/>
          </a:xfrm>
        </p:spPr>
        <p:txBody>
          <a:bodyPr>
            <a:normAutofit/>
          </a:bodyPr>
          <a:lstStyle/>
          <a:p>
            <a:r>
              <a:rPr lang="ru-RU" dirty="0"/>
              <a:t>Профессор </a:t>
            </a:r>
            <a:r>
              <a:rPr lang="ru-RU" b="1" dirty="0" err="1"/>
              <a:t>С.В.Бахвалов</a:t>
            </a:r>
            <a:r>
              <a:rPr lang="ru-RU" dirty="0"/>
              <a:t>, известный геометр, разработал теорию приборов управления артиллерийским огнем.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468923"/>
            <a:ext cx="5181600" cy="5708040"/>
          </a:xfrm>
        </p:spPr>
        <p:txBody>
          <a:bodyPr>
            <a:normAutofit/>
          </a:bodyPr>
          <a:lstStyle/>
          <a:p>
            <a:r>
              <a:rPr lang="ru-RU" dirty="0"/>
              <a:t>Важная для ПВО задача об устойчивости формы аэростата воздушного заграждения, а также прочности тросов заграждения была решена профессором </a:t>
            </a:r>
            <a:r>
              <a:rPr lang="ru-RU" b="1" dirty="0" err="1"/>
              <a:t>Х.А.Рахматулиным</a:t>
            </a:r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961" y="2567354"/>
            <a:ext cx="2539407" cy="3716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298754"/>
            <a:ext cx="2590800" cy="344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6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2016" y="914400"/>
            <a:ext cx="5181600" cy="5637701"/>
          </a:xfrm>
        </p:spPr>
        <p:txBody>
          <a:bodyPr>
            <a:normAutofit/>
          </a:bodyPr>
          <a:lstStyle/>
          <a:p>
            <a:pPr lvl="0" indent="0" algn="just">
              <a:buClr>
                <a:schemeClr val="accent1"/>
              </a:buClr>
              <a:buSzPct val="70000"/>
              <a:buNone/>
            </a:pP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«Никто не забыт и ничто не забыто» -</a:t>
            </a:r>
          </a:p>
          <a:p>
            <a:pPr lvl="0" indent="0" algn="just">
              <a:buClr>
                <a:schemeClr val="accent1"/>
              </a:buClr>
              <a:buSzPct val="70000"/>
              <a:buNone/>
            </a:pP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Горячая надпись на глыбе гранита.</a:t>
            </a:r>
          </a:p>
          <a:p>
            <a:pPr lvl="0" indent="0" algn="just">
              <a:buClr>
                <a:schemeClr val="accent1"/>
              </a:buClr>
              <a:buSzPct val="70000"/>
              <a:buNone/>
            </a:pP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Потухшими листьями ветер играет,</a:t>
            </a:r>
          </a:p>
          <a:p>
            <a:pPr lvl="0" indent="0" algn="just">
              <a:buClr>
                <a:schemeClr val="accent1"/>
              </a:buClr>
              <a:buSzPct val="70000"/>
              <a:buNone/>
            </a:pP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Дождём проливным венки замывает.</a:t>
            </a:r>
          </a:p>
          <a:p>
            <a:pPr lvl="0" indent="0" algn="just">
              <a:buClr>
                <a:schemeClr val="accent1"/>
              </a:buClr>
              <a:buSzPct val="70000"/>
              <a:buNone/>
            </a:pP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Но словно огонь у подножья – гвоздика!</a:t>
            </a:r>
          </a:p>
          <a:p>
            <a:pPr lvl="0" indent="0" algn="just">
              <a:buClr>
                <a:schemeClr val="accent1"/>
              </a:buClr>
              <a:buSzPct val="70000"/>
              <a:buNone/>
            </a:pP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Никто не забыт и ничто не забыто...</a:t>
            </a:r>
          </a:p>
          <a:p>
            <a:endParaRPr lang="ru-RU" dirty="0"/>
          </a:p>
        </p:txBody>
      </p:sp>
      <p:pic>
        <p:nvPicPr>
          <p:cNvPr id="5" name="Picture 2" descr="C:\Documents and Settings\Ирина\Рабочий стол\брест\1224686014_1579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684971" y="3948411"/>
            <a:ext cx="156058" cy="10576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Ирина\Рабочий стол\брест\1224686014_157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478" y="609600"/>
            <a:ext cx="6480720" cy="5780305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920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9292" y="154108"/>
            <a:ext cx="11652739" cy="2495307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Память </a:t>
            </a:r>
            <a:r>
              <a:rPr lang="ru-RU" sz="36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человеческая несовершенна, многие события забываются. Вклад математиков в победу над фашизмом велик. Мы должны помнить </a:t>
            </a:r>
            <a:r>
              <a:rPr lang="ru-RU" sz="36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этих </a:t>
            </a:r>
            <a:r>
              <a:rPr lang="ru-RU" sz="36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людей</a:t>
            </a:r>
            <a:r>
              <a:rPr lang="ru-RU" sz="36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которые приближали победу и подарили нам будущее.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Картинка 1 из 6236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0892" y="2233280"/>
            <a:ext cx="8510954" cy="5013135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32820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570"/>
            <a:ext cx="10515600" cy="914400"/>
          </a:xfrm>
        </p:spPr>
        <p:txBody>
          <a:bodyPr>
            <a:normAutofit/>
          </a:bodyPr>
          <a:lstStyle/>
          <a:p>
            <a:r>
              <a:rPr lang="ru-RU" b="1" dirty="0" smtClean="0"/>
              <a:t>Крылов Алексей Николаевич(1863-1945)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3078" y="973016"/>
            <a:ext cx="7227804" cy="328246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effectLst/>
              </a:rPr>
              <a:t>Видная роль в деле обороны нашей родины принадлежит выдающемуся математику - академику А. Н. Крылову. Он создал таблицу непотопляемости, по которой можно было рассчитать, повлияет на корабль затопление тех или других отсеков, какие номера отсеков нужно затопить, чтобы ликвидировать крен, и насколько это затопление может улучшить устойчивость корабля. Использование этих таблиц спасло жизнь многих людей, помогло сберечь огромные материальные ценности.</a:t>
            </a:r>
            <a:endParaRPr lang="ru-RU" sz="2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894" y="1101970"/>
            <a:ext cx="3365797" cy="5005136"/>
          </a:xfrm>
        </p:spPr>
      </p:pic>
      <p:pic>
        <p:nvPicPr>
          <p:cNvPr id="9" name="Picture 6" descr="C:\Documents and Settings\Ирина\Рабочий стол\все по математике\математика все\математика и война\x_2a63013b.jpg"/>
          <p:cNvPicPr>
            <a:picLocks noChangeAspect="1" noChangeArrowheads="1"/>
          </p:cNvPicPr>
          <p:nvPr/>
        </p:nvPicPr>
        <p:blipFill>
          <a:blip r:embed="rId3" cstate="print"/>
          <a:srcRect l="8621" t="7266"/>
          <a:stretch>
            <a:fillRect/>
          </a:stretch>
        </p:blipFill>
        <p:spPr bwMode="auto">
          <a:xfrm>
            <a:off x="574432" y="3921541"/>
            <a:ext cx="6946450" cy="273716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383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Четаев</a:t>
            </a:r>
            <a:r>
              <a:rPr lang="ru-RU" b="1" dirty="0" smtClean="0"/>
              <a:t> Николай </a:t>
            </a:r>
            <a:r>
              <a:rPr lang="ru-RU" b="1" dirty="0" err="1" smtClean="0"/>
              <a:t>Гурьевич</a:t>
            </a:r>
            <a:r>
              <a:rPr lang="ru-RU" b="1" dirty="0" smtClean="0"/>
              <a:t> (1902-1959)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6524" y="5251938"/>
            <a:ext cx="11037276" cy="1406770"/>
          </a:xfrm>
        </p:spPr>
        <p:txBody>
          <a:bodyPr>
            <a:normAutofit/>
          </a:bodyPr>
          <a:lstStyle/>
          <a:p>
            <a:r>
              <a:rPr lang="ru-RU" b="1" dirty="0"/>
              <a:t>С</a:t>
            </a:r>
            <a:r>
              <a:rPr lang="ru-RU" b="1" dirty="0" smtClean="0">
                <a:effectLst/>
              </a:rPr>
              <a:t>ложную </a:t>
            </a:r>
            <a:r>
              <a:rPr lang="ru-RU" b="1" dirty="0" smtClean="0">
                <a:effectLst/>
              </a:rPr>
              <a:t>математическую задачу решил Н. </a:t>
            </a:r>
            <a:r>
              <a:rPr lang="ru-RU" b="1" dirty="0" err="1" smtClean="0">
                <a:effectLst/>
              </a:rPr>
              <a:t>Г.Четаев</a:t>
            </a:r>
            <a:r>
              <a:rPr lang="ru-RU" b="1" dirty="0" smtClean="0">
                <a:effectLst/>
              </a:rPr>
              <a:t>. Он рассчитал </a:t>
            </a:r>
            <a:r>
              <a:rPr lang="ru-RU" b="1" dirty="0" err="1" smtClean="0">
                <a:effectLst/>
              </a:rPr>
              <a:t>наивыгоднейшую</a:t>
            </a:r>
            <a:r>
              <a:rPr lang="ru-RU" b="1" dirty="0" smtClean="0">
                <a:effectLst/>
              </a:rPr>
              <a:t> крутизну </a:t>
            </a:r>
            <a:r>
              <a:rPr lang="ru-RU" b="1" dirty="0" smtClean="0">
                <a:effectLst/>
              </a:rPr>
              <a:t>нарезки стволов орудий, что позволило обеспечить </a:t>
            </a:r>
            <a:r>
              <a:rPr lang="ru-RU" b="1" dirty="0" smtClean="0">
                <a:effectLst/>
              </a:rPr>
              <a:t>кучность </a:t>
            </a:r>
            <a:r>
              <a:rPr lang="ru-RU" b="1" dirty="0" smtClean="0">
                <a:effectLst/>
              </a:rPr>
              <a:t>стрельбы и устойчивость снарядов при полёте.</a:t>
            </a:r>
            <a:endParaRPr lang="ru-RU" b="1" dirty="0"/>
          </a:p>
        </p:txBody>
      </p:sp>
      <p:pic>
        <p:nvPicPr>
          <p:cNvPr id="6" name="Picture 6" descr="C:\Documents and Settings\Ирина\Рабочий стол\все по математике\математика все\математика и война\war_005.jpg"/>
          <p:cNvPicPr>
            <a:picLocks noChangeAspect="1" noChangeArrowheads="1"/>
          </p:cNvPicPr>
          <p:nvPr/>
        </p:nvPicPr>
        <p:blipFill>
          <a:blip r:embed="rId2" cstate="print"/>
          <a:srcRect l="1260" t="7778" r="1721" b="2001"/>
          <a:stretch>
            <a:fillRect/>
          </a:stretch>
        </p:blipFill>
        <p:spPr bwMode="auto">
          <a:xfrm>
            <a:off x="316523" y="1629858"/>
            <a:ext cx="5334000" cy="299720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Documents and Settings\Ирина\Рабочий стол\все по математике\математика все\математика и война\Chet19.jpg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-5000" contrast="9000"/>
          </a:blip>
          <a:srcRect l="4776" t="3550" r="3064" b="3489"/>
          <a:stretch>
            <a:fillRect/>
          </a:stretch>
        </p:blipFill>
        <p:spPr bwMode="auto">
          <a:xfrm>
            <a:off x="6506307" y="1629857"/>
            <a:ext cx="5334000" cy="299720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35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0677" y="-316524"/>
            <a:ext cx="10486292" cy="1453661"/>
          </a:xfrm>
        </p:spPr>
        <p:txBody>
          <a:bodyPr/>
          <a:lstStyle/>
          <a:p>
            <a:r>
              <a:rPr lang="ru-RU" b="1" dirty="0" smtClean="0"/>
              <a:t>Колмогоров Андрей Николаевич(1903-1987)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40677" y="1339134"/>
            <a:ext cx="5240214" cy="5427785"/>
          </a:xfrm>
        </p:spPr>
        <p:txBody>
          <a:bodyPr>
            <a:normAutofit fontScale="40000" lnSpcReduction="20000"/>
          </a:bodyPr>
          <a:lstStyle/>
          <a:p>
            <a:r>
              <a:rPr lang="ru-RU" sz="6200" b="1" dirty="0"/>
              <a:t>С</a:t>
            </a:r>
            <a:r>
              <a:rPr lang="ru-RU" sz="6200" b="1" dirty="0" smtClean="0">
                <a:effectLst/>
              </a:rPr>
              <a:t>вои </a:t>
            </a:r>
            <a:r>
              <a:rPr lang="ru-RU" sz="6200" b="1" dirty="0" smtClean="0">
                <a:effectLst/>
              </a:rPr>
              <a:t>работы в области теории вероятностей, </a:t>
            </a:r>
            <a:r>
              <a:rPr lang="ru-RU" sz="6200" b="1" dirty="0" smtClean="0">
                <a:effectLst/>
              </a:rPr>
              <a:t>он использовал для определения наилучших методов </a:t>
            </a:r>
            <a:r>
              <a:rPr lang="ru-RU" sz="6200" b="1" dirty="0" smtClean="0">
                <a:effectLst/>
              </a:rPr>
              <a:t>местонахождения самолётов и подводных лодок противника, для указания путей, позволяющих избежать встречи с подводными лодками врага. </a:t>
            </a:r>
            <a:endParaRPr lang="ru-RU" sz="6200" b="1" dirty="0"/>
          </a:p>
          <a:p>
            <a:r>
              <a:rPr lang="ru-RU" sz="6200" b="1" dirty="0" smtClean="0">
                <a:effectLst/>
              </a:rPr>
              <a:t>Учёные-математики помогли рассчитать, сколько нужно сделать одновременных выстрелов по самолётам противника для того, чтобы иметь наибольшую вероятность попадания.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093" y="861647"/>
            <a:ext cx="3760062" cy="5905272"/>
          </a:xfrm>
        </p:spPr>
      </p:pic>
      <p:pic>
        <p:nvPicPr>
          <p:cNvPr id="6" name="Picture 2" descr="C:\Documents and Settings\Ирина\Рабочий стол\все по математике\математика все\математика и война\1273234826_35-108.jpg"/>
          <p:cNvPicPr>
            <a:picLocks noChangeAspect="1" noChangeArrowheads="1"/>
          </p:cNvPicPr>
          <p:nvPr/>
        </p:nvPicPr>
        <p:blipFill>
          <a:blip r:embed="rId3" cstate="print">
            <a:lum bright="-3000" contrast="4000"/>
          </a:blip>
          <a:srcRect/>
          <a:stretch>
            <a:fillRect/>
          </a:stretch>
        </p:blipFill>
        <p:spPr bwMode="auto">
          <a:xfrm>
            <a:off x="5227498" y="1339134"/>
            <a:ext cx="2584176" cy="254482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Documents and Settings\Ирина\Рабочий стол\все по математике\математика все\математика и война\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8760" y="4085957"/>
            <a:ext cx="2532914" cy="262867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694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Победоносцев Юрий Александрович</a:t>
            </a:r>
            <a:br>
              <a:rPr lang="ru-RU" b="1" dirty="0" smtClean="0"/>
            </a:br>
            <a:r>
              <a:rPr lang="ru-RU" b="1" dirty="0" smtClean="0"/>
              <a:t>                  (1907-1973)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909" y="1825625"/>
            <a:ext cx="6787660" cy="435133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Из текста донесения в немецкий генеральный штаб: «Русские применили батарею с небывалым числом орудий. Снаряды </a:t>
            </a:r>
            <a:r>
              <a:rPr lang="ru-RU" b="1" dirty="0" err="1" smtClean="0"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фугасно</a:t>
            </a:r>
            <a:r>
              <a:rPr lang="ru-RU" b="1" dirty="0" smtClean="0"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-зажигательные, но необычайного действия. Войска, обстрелянные русскими, свидетельствуют - огневой налет подобен урагану. Снаряды разрываются одновременно. Потери в людях огромные». Непосредственно над ракетами работал Юрий Победоносцев, которому ныне и принадлежит честь называться их автором. Реактивная установка монтировалась на грузовике «ЗИС-5». Расчеты по ее монтажу выполнил научный коллектив под руководством Ивана </a:t>
            </a:r>
            <a:r>
              <a:rPr lang="ru-RU" b="1" dirty="0" err="1" smtClean="0"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Гвая</a:t>
            </a:r>
            <a:r>
              <a:rPr lang="ru-RU" b="1" dirty="0" smtClean="0"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. Реактивная установка стала официально именоваться «БМ-13», а в народе ее нежно называли «Катюшей».</a:t>
            </a:r>
            <a:endParaRPr lang="ru-RU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45" y="922142"/>
            <a:ext cx="3892856" cy="5167508"/>
          </a:xfrm>
        </p:spPr>
      </p:pic>
    </p:spTree>
    <p:extLst>
      <p:ext uri="{BB962C8B-B14F-4D97-AF65-F5344CB8AC3E}">
        <p14:creationId xmlns:p14="http://schemas.microsoft.com/office/powerpoint/2010/main" val="67341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3236" y="0"/>
            <a:ext cx="11090564" cy="785446"/>
          </a:xfrm>
        </p:spPr>
        <p:txBody>
          <a:bodyPr>
            <a:normAutofit/>
          </a:bodyPr>
          <a:lstStyle/>
          <a:p>
            <a:r>
              <a:rPr lang="ru-RU" b="1" dirty="0" smtClean="0"/>
              <a:t>Келдыш Мстислав Всеволодович(1911-1978)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877" y="1231383"/>
            <a:ext cx="4194060" cy="4351338"/>
          </a:xfrm>
        </p:spPr>
      </p:pic>
      <p:sp>
        <p:nvSpPr>
          <p:cNvPr id="4" name="Прямоугольник 3"/>
          <p:cNvSpPr/>
          <p:nvPr/>
        </p:nvSpPr>
        <p:spPr>
          <a:xfrm>
            <a:off x="579760" y="766869"/>
            <a:ext cx="71155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/>
              </a:rPr>
              <a:t>Война потребовала от авиации больших скоростей полетов самолетов. Но при увеличении скорости возникла новая проблема - разрушение самолета из-за вибрации особого рода, так называемого явления «флаттера». В тяжелые годы войны академик Келдыш в своей научной работе полностью решает проблему появления колебаний у шасси, дает практические инженерные рекомендации, избавляющие конструкцию шасси от этого опасного явления. Келдыш и его коллеги подготовили расчеты, позволившие увеличить устойчивость самолета.</a:t>
            </a:r>
            <a:endParaRPr lang="ru-RU" sz="2000" b="1" dirty="0"/>
          </a:p>
        </p:txBody>
      </p:sp>
      <p:grpSp>
        <p:nvGrpSpPr>
          <p:cNvPr id="6" name="Группа 10"/>
          <p:cNvGrpSpPr/>
          <p:nvPr/>
        </p:nvGrpSpPr>
        <p:grpSpPr>
          <a:xfrm>
            <a:off x="181174" y="4072778"/>
            <a:ext cx="7422641" cy="2489667"/>
            <a:chOff x="-1309020" y="1953715"/>
            <a:chExt cx="6192688" cy="2533650"/>
          </a:xfrm>
        </p:grpSpPr>
        <p:pic>
          <p:nvPicPr>
            <p:cNvPr id="7" name="Picture 2" descr="C:\Documents and Settings\Ирина\Рабочий стол\все по математике\математика все\математика и война\Самолет «АНТ-40», на котором.jpg"/>
            <p:cNvPicPr>
              <a:picLocks noChangeAspect="1" noChangeArrowheads="1"/>
            </p:cNvPicPr>
            <p:nvPr/>
          </p:nvPicPr>
          <p:blipFill>
            <a:blip r:embed="rId4" cstate="print">
              <a:lum bright="8000" contrast="-10000"/>
            </a:blip>
            <a:srcRect/>
            <a:stretch>
              <a:fillRect/>
            </a:stretch>
          </p:blipFill>
          <p:spPr bwMode="auto">
            <a:xfrm>
              <a:off x="-1309020" y="1953715"/>
              <a:ext cx="6172200" cy="2533650"/>
            </a:xfrm>
            <a:prstGeom prst="rect">
              <a:avLst/>
            </a:prstGeom>
            <a:ln w="12700">
              <a:solidFill>
                <a:schemeClr val="accent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-1309020" y="1993582"/>
              <a:ext cx="6192688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Arial Narrow" pitchFamily="34" charset="0"/>
                </a:rPr>
                <a:t>Самолет «АНТ-40», на котором впервые обнаружено явление флаттера </a:t>
              </a:r>
              <a:endParaRPr lang="ru-RU" sz="16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027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061" y="180753"/>
            <a:ext cx="10515600" cy="1325563"/>
          </a:xfrm>
        </p:spPr>
        <p:txBody>
          <a:bodyPr/>
          <a:lstStyle/>
          <a:p>
            <a:r>
              <a:rPr lang="ru-RU" b="1" dirty="0" smtClean="0"/>
              <a:t>Алексей Андреевич Ляпунов (1911 – 1973).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44061" y="1809824"/>
            <a:ext cx="5679831" cy="4336440"/>
          </a:xfrm>
        </p:spPr>
        <p:txBody>
          <a:bodyPr>
            <a:normAutofit/>
          </a:bodyPr>
          <a:lstStyle/>
          <a:p>
            <a:r>
              <a:rPr lang="ru-RU" sz="2000" b="1" dirty="0"/>
              <a:t>Д</a:t>
            </a:r>
            <a:r>
              <a:rPr lang="ru-RU" sz="2000" b="1" dirty="0" smtClean="0"/>
              <a:t>обровольцем ушел на фронт и участвовал в боях с фашистами выдающийся математик и педагог А.А. Ляпунов. Он храбро воевал и внес много ценного в правила стрельбы. Здесь он ис­пользовал свой опыт математика, ко­торому свойственно искать самые лучшие решения. Его предложения увеличили эффективность стрельбы. </a:t>
            </a:r>
            <a:endParaRPr lang="ru-RU" sz="2000" b="1" dirty="0"/>
          </a:p>
        </p:txBody>
      </p:sp>
      <p:pic>
        <p:nvPicPr>
          <p:cNvPr id="6" name="Picture 18" descr="Картинка 54 из 1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311" r="2924"/>
          <a:stretch>
            <a:fillRect/>
          </a:stretch>
        </p:blipFill>
        <p:spPr bwMode="auto">
          <a:xfrm>
            <a:off x="7602414" y="1934309"/>
            <a:ext cx="4021016" cy="456027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6" descr="Картинка 57 из 24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6447" y="4126524"/>
            <a:ext cx="5357445" cy="273147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26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Сергей Натанович Бернштейн (1880-1968)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64067"/>
            <a:ext cx="57150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cs typeface="Arial" panose="020B0604020202020204" pitchFamily="34" charset="0"/>
              </a:rPr>
              <a:t>В апреле 1942г. коллектив математиков под руководством академика </a:t>
            </a:r>
            <a:r>
              <a:rPr lang="ru-RU" b="1" dirty="0" err="1">
                <a:cs typeface="Arial" panose="020B0604020202020204" pitchFamily="34" charset="0"/>
              </a:rPr>
              <a:t>С.Н.Бернштейна</a:t>
            </a:r>
            <a:r>
              <a:rPr lang="ru-RU" b="1" dirty="0">
                <a:cs typeface="Arial" panose="020B0604020202020204" pitchFamily="34" charset="0"/>
              </a:rPr>
              <a:t> разработал и вычислил таблицы для определения местонахождения судна по радиопеленгам. Таблицы ускоряли штурманские расчеты примерно в 10 раз. Штаб авиации дальнего действия, давая высокую оценку работе математиков, отметил, что ни в одной стране мира не были известны таблицы, равные этим по своей простоте и </a:t>
            </a:r>
            <a:r>
              <a:rPr lang="ru-RU" b="1" dirty="0" smtClean="0">
                <a:cs typeface="Arial" panose="020B0604020202020204" pitchFamily="34" charset="0"/>
              </a:rPr>
              <a:t>оригинальности.</a:t>
            </a:r>
            <a:endParaRPr lang="ru-RU" b="1" dirty="0">
              <a:cs typeface="Arial" panose="020B0604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31" y="1584326"/>
            <a:ext cx="3452446" cy="5108698"/>
          </a:xfrm>
        </p:spPr>
      </p:pic>
      <p:pic>
        <p:nvPicPr>
          <p:cNvPr id="5" name="Picture 8" descr="Картинка 6 из 2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7232" y="4503232"/>
            <a:ext cx="2350630" cy="218979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52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589</Words>
  <Application>Microsoft Office PowerPoint</Application>
  <PresentationFormat>Широкоэкранный</PresentationFormat>
  <Paragraphs>27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 Unicode MS</vt:lpstr>
      <vt:lpstr>Arial</vt:lpstr>
      <vt:lpstr>Arial Narrow</vt:lpstr>
      <vt:lpstr>Calibri</vt:lpstr>
      <vt:lpstr>Calibri Light</vt:lpstr>
      <vt:lpstr>Verdana</vt:lpstr>
      <vt:lpstr>Тема Office</vt:lpstr>
      <vt:lpstr>       МАТЕМАТИКИ В ГОДЫ  ВЕЛИКОЙ  ОТЕЧЕСТВЕННОЙ                   ВОЙНЫ</vt:lpstr>
      <vt:lpstr>    Память человеческая несовершенна, многие события забываются. Вклад математиков в победу над фашизмом велик. Мы должны помнить этих людей, которые приближали победу и подарили нам будущее. </vt:lpstr>
      <vt:lpstr>Крылов Алексей Николаевич(1863-1945)</vt:lpstr>
      <vt:lpstr>Четаев Николай Гурьевич (1902-1959) </vt:lpstr>
      <vt:lpstr>Колмогоров Андрей Николаевич(1903-1987)</vt:lpstr>
      <vt:lpstr>Победоносцев Юрий Александрович                   (1907-1973)</vt:lpstr>
      <vt:lpstr>Келдыш Мстислав Всеволодович(1911-1978)</vt:lpstr>
      <vt:lpstr>Алексей Андреевич Ляпунов (1911 – 1973).</vt:lpstr>
      <vt:lpstr>Сергей Натанович Бернштейн (1880-1968)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Келдыш Мстислав Всеволодович</dc:title>
  <dc:creator>Larissa</dc:creator>
  <cp:lastModifiedBy>Larissa</cp:lastModifiedBy>
  <cp:revision>26</cp:revision>
  <cp:lastPrinted>2015-04-29T15:28:19Z</cp:lastPrinted>
  <dcterms:created xsi:type="dcterms:W3CDTF">2015-04-23T09:22:39Z</dcterms:created>
  <dcterms:modified xsi:type="dcterms:W3CDTF">2015-04-29T15:29:40Z</dcterms:modified>
</cp:coreProperties>
</file>